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67" r:id="rId4"/>
    <p:sldId id="268" r:id="rId5"/>
    <p:sldId id="269" r:id="rId6"/>
    <p:sldId id="270" r:id="rId7"/>
    <p:sldId id="260" r:id="rId8"/>
    <p:sldId id="261" r:id="rId9"/>
    <p:sldId id="262" r:id="rId10"/>
    <p:sldId id="271" r:id="rId11"/>
    <p:sldId id="263" r:id="rId12"/>
    <p:sldId id="264" r:id="rId13"/>
    <p:sldId id="273" r:id="rId14"/>
    <p:sldId id="274" r:id="rId15"/>
  </p:sldIdLst>
  <p:sldSz cx="14630400" cy="8229600"/>
  <p:notesSz cx="8229600" cy="146304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Inter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-126" y="-54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916" y="2334126"/>
            <a:ext cx="11778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Presentation Template for participation in</a:t>
            </a:r>
            <a:endParaRPr lang="ru-RU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RUSSIAN-AFRICAN FORUM OF YOUNG SCIENTISTS:</a:t>
            </a:r>
            <a:endParaRPr lang="ru-RU" sz="3200" b="1" dirty="0"/>
          </a:p>
          <a:p>
            <a:pPr algn="ctr"/>
            <a:r>
              <a:rPr lang="en-US" sz="3200" b="1" dirty="0"/>
              <a:t>"FUTURE ENGINEERS OF THE WORLD – THE FOUNDATION OF SUSTAINABLE DEVELOPMENT"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4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5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9040" y="255535"/>
            <a:ext cx="2424076" cy="606019"/>
          </a:xfrm>
          <a:prstGeom prst="rect">
            <a:avLst/>
          </a:prstGeom>
          <a:noFill/>
        </p:spPr>
      </p:pic>
      <p:pic>
        <p:nvPicPr>
          <p:cNvPr id="6" name="Picture 4" descr="D:\Users\u\Downloads\logo_n.png"/>
          <p:cNvPicPr>
            <a:picLocks noChangeAspect="1" noChangeArrowheads="1"/>
          </p:cNvPicPr>
          <p:nvPr/>
        </p:nvPicPr>
        <p:blipFill>
          <a:blip r:embed="rId5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7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8" name="Picture 6" descr="D:\Users\u\Desktop\2025-10-20_16-01-20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48232" y="1060490"/>
            <a:ext cx="1028271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100"/>
              </a:lnSpc>
            </a:pPr>
            <a:r>
              <a:rPr lang="en-US" sz="3600" b="1" dirty="0"/>
              <a:t>Target audience and market assessment 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b="1" dirty="0"/>
          </a:p>
        </p:txBody>
      </p:sp>
      <p:pic>
        <p:nvPicPr>
          <p:cNvPr id="19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8194" name="Picture 2" descr="D:\Users\u\Downloads\image-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35" y="2201779"/>
            <a:ext cx="5257800" cy="52578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215745" y="2911642"/>
            <a:ext cx="7981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Who will use the results</a:t>
            </a:r>
            <a:r>
              <a:rPr lang="en-US" sz="2400" dirty="0" smtClean="0"/>
              <a:t>? (</a:t>
            </a:r>
            <a:r>
              <a:rPr lang="en-US" sz="2400" dirty="0"/>
              <a:t>end users)</a:t>
            </a:r>
            <a:endParaRPr lang="ru-RU" sz="2400" dirty="0"/>
          </a:p>
          <a:p>
            <a:endParaRPr lang="ru-RU" sz="2400" dirty="0"/>
          </a:p>
          <a:p>
            <a:r>
              <a:rPr lang="en-US" sz="2400" dirty="0"/>
              <a:t>Who are the potential customers/investors?</a:t>
            </a:r>
            <a:endParaRPr lang="ru-RU" sz="2400" dirty="0"/>
          </a:p>
          <a:p>
            <a:endParaRPr lang="ru-RU" sz="2400" dirty="0"/>
          </a:p>
          <a:p>
            <a:r>
              <a:rPr lang="en-US" sz="2400" dirty="0"/>
              <a:t>Scale assessment </a:t>
            </a:r>
            <a:endParaRPr lang="ru-RU" sz="2400" dirty="0"/>
          </a:p>
          <a:p>
            <a:r>
              <a:rPr lang="en-US" sz="2400" dirty="0"/>
              <a:t>(how many people/companies/regions need a solution)</a:t>
            </a:r>
            <a:endParaRPr lang="ru-RU" sz="2400" dirty="0"/>
          </a:p>
        </p:txBody>
      </p:sp>
      <p:pic>
        <p:nvPicPr>
          <p:cNvPr id="7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96684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30918" y="1125379"/>
            <a:ext cx="1028271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100"/>
              </a:lnSpc>
            </a:pPr>
            <a:r>
              <a:rPr lang="en-US" sz="3600" b="1" dirty="0"/>
              <a:t>Adaptation to the conditions of the region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22937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does the project take into account the realities of Africa/ remote regions of Russia?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911792"/>
            <a:ext cx="4196358" cy="2519243"/>
          </a:xfrm>
          <a:prstGeom prst="roundRect">
            <a:avLst>
              <a:gd name="adj" fmla="val 5807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3310" y="2911792"/>
            <a:ext cx="121920" cy="2519243"/>
          </a:xfrm>
          <a:prstGeom prst="roundRect">
            <a:avLst>
              <a:gd name="adj" fmla="val 78139"/>
            </a:avLst>
          </a:prstGeom>
          <a:solidFill>
            <a:srgbClr val="6237C8"/>
          </a:solidFill>
          <a:ln/>
        </p:spPr>
      </p:sp>
      <p:sp>
        <p:nvSpPr>
          <p:cNvPr id="6" name="Text 4"/>
          <p:cNvSpPr/>
          <p:nvPr/>
        </p:nvSpPr>
        <p:spPr>
          <a:xfrm>
            <a:off x="1142524" y="3169087"/>
            <a:ext cx="3590330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Climatic conditions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1142524" y="4085034"/>
            <a:ext cx="35903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Hot/humid climate, dust, sand and other conditions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2911792"/>
            <a:ext cx="4196358" cy="2519243"/>
          </a:xfrm>
          <a:prstGeom prst="roundRect">
            <a:avLst>
              <a:gd name="adj" fmla="val 5807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186482" y="2911792"/>
            <a:ext cx="121920" cy="2519243"/>
          </a:xfrm>
          <a:prstGeom prst="roundRect">
            <a:avLst>
              <a:gd name="adj" fmla="val 78139"/>
            </a:avLst>
          </a:prstGeom>
          <a:solidFill>
            <a:srgbClr val="6237C8"/>
          </a:solidFill>
          <a:ln/>
        </p:spPr>
      </p:sp>
      <p:sp>
        <p:nvSpPr>
          <p:cNvPr id="10" name="Text 8"/>
          <p:cNvSpPr/>
          <p:nvPr/>
        </p:nvSpPr>
        <p:spPr>
          <a:xfrm>
            <a:off x="5565696" y="3169087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Infrastructure</a:t>
            </a:r>
            <a:endParaRPr lang="en-US" sz="2450" dirty="0"/>
          </a:p>
        </p:txBody>
      </p:sp>
      <p:sp>
        <p:nvSpPr>
          <p:cNvPr id="11" name="Text 9"/>
          <p:cNvSpPr/>
          <p:nvPr/>
        </p:nvSpPr>
        <p:spPr>
          <a:xfrm>
            <a:off x="5565696" y="4085034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Unstable electricity, limited access to resources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2911792"/>
            <a:ext cx="4196358" cy="2519243"/>
          </a:xfrm>
          <a:prstGeom prst="roundRect">
            <a:avLst>
              <a:gd name="adj" fmla="val 5807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9653" y="2911792"/>
            <a:ext cx="121920" cy="2519243"/>
          </a:xfrm>
          <a:prstGeom prst="roundRect">
            <a:avLst>
              <a:gd name="adj" fmla="val 78139"/>
            </a:avLst>
          </a:prstGeom>
          <a:solidFill>
            <a:srgbClr val="6237C8"/>
          </a:solidFill>
          <a:ln/>
        </p:spPr>
      </p:sp>
      <p:sp>
        <p:nvSpPr>
          <p:cNvPr id="14" name="Text 12"/>
          <p:cNvSpPr/>
          <p:nvPr/>
        </p:nvSpPr>
        <p:spPr>
          <a:xfrm>
            <a:off x="9988868" y="3169087"/>
            <a:ext cx="3590330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The human factor</a:t>
            </a:r>
            <a:endParaRPr lang="en-US" sz="2450" dirty="0"/>
          </a:p>
        </p:txBody>
      </p:sp>
      <p:sp>
        <p:nvSpPr>
          <p:cNvPr id="15" name="Text 13"/>
          <p:cNvSpPr/>
          <p:nvPr/>
        </p:nvSpPr>
        <p:spPr>
          <a:xfrm>
            <a:off x="9988868" y="4085034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 staff qualifications, the need for ease of use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93790" y="568618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Solutions</a:t>
            </a:r>
            <a:r>
              <a:rPr lang="ru-RU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example): autonomy, protection, ease of repair, localization of production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790" y="6389251"/>
            <a:ext cx="13042821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endParaRPr lang="ru-RU" sz="2450" b="1" dirty="0">
              <a:solidFill>
                <a:srgbClr val="C00000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C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The key question: </a:t>
            </a:r>
            <a:endParaRPr lang="ru-RU" sz="2450" b="1" dirty="0">
              <a:solidFill>
                <a:srgbClr val="C00000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>
              <a:lnSpc>
                <a:spcPts val="3050"/>
              </a:lnSpc>
            </a:pPr>
            <a:r>
              <a:rPr lang="en-US" sz="2450" b="1" i="1" dirty="0"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Why would it work there, and not just in the lab?</a:t>
            </a:r>
            <a:endParaRPr lang="en-US" sz="2450" b="1" i="1" dirty="0"/>
          </a:p>
        </p:txBody>
      </p:sp>
      <p:pic>
        <p:nvPicPr>
          <p:cNvPr id="19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2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84440" y="1001053"/>
            <a:ext cx="9729192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100"/>
              </a:lnSpc>
            </a:pPr>
            <a:r>
              <a:rPr lang="en-US" sz="3600" b="1" dirty="0"/>
              <a:t>Implementation plan and economics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245233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01</a:t>
            </a:r>
            <a:endParaRPr lang="en-US" sz="1750" b="1" dirty="0"/>
          </a:p>
        </p:txBody>
      </p:sp>
      <p:sp>
        <p:nvSpPr>
          <p:cNvPr id="4" name="Shape 2"/>
          <p:cNvSpPr/>
          <p:nvPr/>
        </p:nvSpPr>
        <p:spPr>
          <a:xfrm>
            <a:off x="793790" y="2807375"/>
            <a:ext cx="4196358" cy="30480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2981682"/>
            <a:ext cx="4196358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Stage 1: Development and testing</a:t>
            </a:r>
            <a:endParaRPr lang="en-US" sz="2450" dirty="0"/>
          </a:p>
        </p:txBody>
      </p:sp>
      <p:sp>
        <p:nvSpPr>
          <p:cNvPr id="6" name="Text 4"/>
          <p:cNvSpPr/>
          <p:nvPr/>
        </p:nvSpPr>
        <p:spPr>
          <a:xfrm>
            <a:off x="793790" y="3897630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next 1-2 years: </a:t>
            </a:r>
            <a:endParaRPr lang="ru-RU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completion of R&amp;D, prototyping, laboratory tests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16962" y="245233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02</a:t>
            </a:r>
            <a:endParaRPr lang="en-US" sz="1750" b="1" dirty="0"/>
          </a:p>
        </p:txBody>
      </p:sp>
      <p:sp>
        <p:nvSpPr>
          <p:cNvPr id="8" name="Shape 6"/>
          <p:cNvSpPr/>
          <p:nvPr/>
        </p:nvSpPr>
        <p:spPr>
          <a:xfrm>
            <a:off x="5216962" y="2807375"/>
            <a:ext cx="4196358" cy="30480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9" name="Text 7"/>
          <p:cNvSpPr/>
          <p:nvPr/>
        </p:nvSpPr>
        <p:spPr>
          <a:xfrm>
            <a:off x="5216962" y="2981682"/>
            <a:ext cx="4196358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Stage 2: Pilot implementation</a:t>
            </a:r>
            <a:endParaRPr lang="en-US" sz="2450" dirty="0"/>
          </a:p>
        </p:txBody>
      </p:sp>
      <p:sp>
        <p:nvSpPr>
          <p:cNvPr id="10" name="Text 8"/>
          <p:cNvSpPr/>
          <p:nvPr/>
        </p:nvSpPr>
        <p:spPr>
          <a:xfrm>
            <a:off x="5216962" y="4042138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Real-world testing, </a:t>
            </a:r>
            <a:endParaRPr lang="ru-RU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feedback collection, revision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640133" y="245233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03</a:t>
            </a:r>
            <a:endParaRPr lang="en-US" sz="1750" b="1" dirty="0"/>
          </a:p>
        </p:txBody>
      </p:sp>
      <p:sp>
        <p:nvSpPr>
          <p:cNvPr id="12" name="Shape 10"/>
          <p:cNvSpPr/>
          <p:nvPr/>
        </p:nvSpPr>
        <p:spPr>
          <a:xfrm>
            <a:off x="9640133" y="2807375"/>
            <a:ext cx="4196358" cy="30480"/>
          </a:xfrm>
          <a:prstGeom prst="rect">
            <a:avLst/>
          </a:prstGeom>
          <a:solidFill>
            <a:srgbClr val="6237C8"/>
          </a:solidFill>
          <a:ln/>
        </p:spPr>
      </p:sp>
      <p:sp>
        <p:nvSpPr>
          <p:cNvPr id="13" name="Text 11"/>
          <p:cNvSpPr/>
          <p:nvPr/>
        </p:nvSpPr>
        <p:spPr>
          <a:xfrm>
            <a:off x="9640133" y="2981682"/>
            <a:ext cx="4196358" cy="779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Stage 3: Scaling</a:t>
            </a:r>
            <a:endParaRPr lang="en-US" sz="2450" dirty="0"/>
          </a:p>
        </p:txBody>
      </p:sp>
      <p:sp>
        <p:nvSpPr>
          <p:cNvPr id="14" name="Text 12"/>
          <p:cNvSpPr/>
          <p:nvPr/>
        </p:nvSpPr>
        <p:spPr>
          <a:xfrm>
            <a:off x="9640133" y="3897630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Launching mass production, entering the market, expanding geography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559296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Implementation cost estimate (budget): [Specify budget]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93790" y="60295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Potential payback (if applicable): [Specify payback period]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670" y="646616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Required resources and partners (who is needed for the launch?): [List resources and partners]</a:t>
            </a:r>
            <a:endParaRPr lang="en-US" sz="1750" dirty="0"/>
          </a:p>
        </p:txBody>
      </p:sp>
      <p:pic>
        <p:nvPicPr>
          <p:cNvPr id="1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19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2051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4695" y="213817"/>
            <a:ext cx="2731167" cy="682792"/>
          </a:xfrm>
          <a:prstGeom prst="rect">
            <a:avLst/>
          </a:prstGeom>
          <a:noFill/>
        </p:spPr>
      </p:pic>
      <p:pic>
        <p:nvPicPr>
          <p:cNvPr id="2052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2053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2054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64880" y="1905335"/>
            <a:ext cx="8222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Conclusion and invitation to dialogue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03285" y="3178629"/>
            <a:ext cx="8769453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Summary (1-2 sentences)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Future research directions in the near future</a:t>
            </a:r>
            <a:endParaRPr lang="ru-RU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Team captain's contracts (email, number phone)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28962" y="1974594"/>
            <a:ext cx="10128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Additional materials (optional)*</a:t>
            </a:r>
            <a:r>
              <a:rPr lang="ru-RU" sz="3600" dirty="0"/>
              <a:t>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8436" y="3174923"/>
            <a:ext cx="100343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Mathematical calculations 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Detailed graphics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List of the team's publications on the topic 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Letters of support from potential customers (if any)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11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94695" y="213817"/>
            <a:ext cx="2731167" cy="682792"/>
          </a:xfrm>
          <a:prstGeom prst="rect">
            <a:avLst/>
          </a:prstGeom>
          <a:noFill/>
        </p:spPr>
      </p:pic>
      <p:pic>
        <p:nvPicPr>
          <p:cNvPr id="12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14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15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98436" y="6644130"/>
            <a:ext cx="13274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* This slide is not included in the main presentation, but it can be used to answer the jury's questions</a:t>
            </a:r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47938" y="1177697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/>
              <a:t>General requirements</a:t>
            </a:r>
            <a:r>
              <a:rPr lang="ru-RU" sz="3600" b="1" dirty="0"/>
              <a:t> 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85" y="2378026"/>
            <a:ext cx="1315081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The results of research activities must be prepared in the form of a presentation in accordance with the proposed structure</a:t>
            </a:r>
            <a:endParaRPr lang="ru-RU" sz="2300" dirty="0"/>
          </a:p>
          <a:p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• </a:t>
            </a:r>
            <a:r>
              <a:rPr lang="en-US" sz="2300" dirty="0"/>
              <a:t>The average presentation size is no more than 10 slides (excluding the title and final slides)</a:t>
            </a:r>
            <a:r>
              <a:rPr lang="ru-RU" sz="2300" dirty="0"/>
              <a:t>. </a:t>
            </a:r>
          </a:p>
          <a:p>
            <a:r>
              <a:rPr lang="ru-RU" sz="2300" dirty="0"/>
              <a:t>    </a:t>
            </a:r>
            <a:r>
              <a:rPr lang="en-US" sz="2300" dirty="0"/>
              <a:t>File size up to 20 MB</a:t>
            </a:r>
          </a:p>
          <a:p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• </a:t>
            </a:r>
            <a:r>
              <a:rPr lang="en-US" sz="2300" dirty="0"/>
              <a:t>Time for presentation is up to </a:t>
            </a:r>
            <a:r>
              <a:rPr lang="ru-RU" sz="2300" b="1" dirty="0"/>
              <a:t>7</a:t>
            </a:r>
            <a:r>
              <a:rPr lang="en-US" sz="2300" b="1" dirty="0"/>
              <a:t> minutes</a:t>
            </a:r>
            <a:endParaRPr lang="ru-RU" sz="2300" b="1" dirty="0"/>
          </a:p>
          <a:p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• </a:t>
            </a:r>
            <a:r>
              <a:rPr lang="en-US" sz="2300" dirty="0"/>
              <a:t>Time for questions and answers from experts up to </a:t>
            </a:r>
            <a:r>
              <a:rPr lang="en-US" sz="2300" b="1" dirty="0"/>
              <a:t>5 minutes</a:t>
            </a:r>
          </a:p>
          <a:p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• </a:t>
            </a:r>
            <a:r>
              <a:rPr lang="en-US" sz="2300" dirty="0"/>
              <a:t>It is recommended to use graphical diagrams, elements and tables, as well as figures, which facilitate the visualization of information</a:t>
            </a: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  <p:pic>
        <p:nvPicPr>
          <p:cNvPr id="5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6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9040" y="255535"/>
            <a:ext cx="2424076" cy="606019"/>
          </a:xfrm>
          <a:prstGeom prst="rect">
            <a:avLst/>
          </a:prstGeom>
          <a:noFill/>
        </p:spPr>
      </p:pic>
      <p:pic>
        <p:nvPicPr>
          <p:cNvPr id="10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11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12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945" y="255537"/>
            <a:ext cx="853243" cy="641067"/>
          </a:xfrm>
          <a:prstGeom prst="rect">
            <a:avLst/>
          </a:prstGeom>
          <a:noFill/>
        </p:spPr>
      </p:pic>
      <p:pic>
        <p:nvPicPr>
          <p:cNvPr id="2051" name="Picture 3" descr="D:\Users\u\Downloads\Logo_UNESCO_202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09040" y="255535"/>
            <a:ext cx="2424076" cy="606019"/>
          </a:xfrm>
          <a:prstGeom prst="rect">
            <a:avLst/>
          </a:prstGeom>
          <a:noFill/>
        </p:spPr>
      </p:pic>
      <p:pic>
        <p:nvPicPr>
          <p:cNvPr id="2052" name="Picture 4" descr="D:\Users\u\Downloads\logo_n.png"/>
          <p:cNvPicPr>
            <a:picLocks noChangeAspect="1" noChangeArrowheads="1"/>
          </p:cNvPicPr>
          <p:nvPr/>
        </p:nvPicPr>
        <p:blipFill>
          <a:blip r:embed="rId6"/>
          <a:srcRect r="70091"/>
          <a:stretch>
            <a:fillRect/>
          </a:stretch>
        </p:blipFill>
        <p:spPr bwMode="auto">
          <a:xfrm>
            <a:off x="5815605" y="255537"/>
            <a:ext cx="680452" cy="641071"/>
          </a:xfrm>
          <a:prstGeom prst="rect">
            <a:avLst/>
          </a:prstGeom>
          <a:noFill/>
        </p:spPr>
      </p:pic>
      <p:pic>
        <p:nvPicPr>
          <p:cNvPr id="2053" name="Picture 5" descr="D:\Users\u\Desktop\ЮНЕСКО\d7b851e0-bccb-4a53-8e14-0d046cd9a687.jf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5125" y="255535"/>
            <a:ext cx="1483056" cy="641071"/>
          </a:xfrm>
          <a:prstGeom prst="rect">
            <a:avLst/>
          </a:prstGeom>
          <a:noFill/>
        </p:spPr>
      </p:pic>
      <p:pic>
        <p:nvPicPr>
          <p:cNvPr id="2054" name="Picture 6" descr="D:\Users\u\Desktop\2025-10-20_16-01-2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857" y="255536"/>
            <a:ext cx="2136904" cy="64107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75299" y="1467853"/>
            <a:ext cx="11345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RUSSIAN-AFRICAN FORUM OF YOUNG SCIENTISTS:</a:t>
            </a:r>
          </a:p>
          <a:p>
            <a:pPr algn="ctr"/>
            <a:r>
              <a:rPr lang="en-US" sz="2200" b="1" dirty="0"/>
              <a:t>"FUTURE ENGINEERS OF THE WORLD – THE FOUNDATION OF SUSTAINABLE DEVELOPMENT"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71778" y="2574758"/>
            <a:ext cx="82229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TITLE SLIDE. PROJECT TITLE</a:t>
            </a:r>
            <a:endParaRPr lang="ru-RU" sz="3200" b="1" dirty="0"/>
          </a:p>
          <a:p>
            <a:pPr algn="ctr"/>
            <a:r>
              <a:rPr lang="en-GB" sz="3200" i="1" dirty="0"/>
              <a:t>Nomination: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945" y="3679371"/>
            <a:ext cx="953151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/>
              <a:t>Required elements:</a:t>
            </a:r>
            <a:endParaRPr lang="ru-RU" sz="2300" b="1" dirty="0"/>
          </a:p>
          <a:p>
            <a:endParaRPr lang="en-US" sz="2300" b="1" dirty="0"/>
          </a:p>
          <a:p>
            <a:r>
              <a:rPr lang="en-US" sz="2300" dirty="0"/>
              <a:t>• Organizer logos, full forum-competition name </a:t>
            </a:r>
            <a:endParaRPr lang="ru-RU" sz="2300" dirty="0"/>
          </a:p>
          <a:p>
            <a:r>
              <a:rPr lang="en-US" sz="2300" dirty="0"/>
              <a:t>• Project name (large, legible)</a:t>
            </a:r>
          </a:p>
          <a:p>
            <a:r>
              <a:rPr lang="en-US" sz="2300" dirty="0"/>
              <a:t>• Nomination (category)</a:t>
            </a:r>
          </a:p>
          <a:p>
            <a:r>
              <a:rPr lang="en-US" sz="2300" dirty="0"/>
              <a:t>• Logo of the team members' organization </a:t>
            </a: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3761" y="6497213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Saint Petersburg </a:t>
            </a:r>
          </a:p>
          <a:p>
            <a:pPr algn="ctr"/>
            <a:r>
              <a:rPr lang="ru-RU" sz="2400" dirty="0"/>
              <a:t>2026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u\Downloads\2026-03-03_15-05-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543312"/>
            <a:ext cx="14630400" cy="686288"/>
          </a:xfrm>
          <a:prstGeom prst="rect">
            <a:avLst/>
          </a:prstGeom>
          <a:noFill/>
        </p:spPr>
      </p:pic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93902" y="920025"/>
            <a:ext cx="7315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 dirty="0"/>
              <a:t>Team presentation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122" name="Picture 2" descr="D:\Users\u\Downloads\52761467469605820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059" y="1997243"/>
            <a:ext cx="7804733" cy="51950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698832" y="1997243"/>
            <a:ext cx="593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Team composition: </a:t>
            </a:r>
          </a:p>
          <a:p>
            <a:r>
              <a:rPr lang="en-US" dirty="0"/>
              <a:t>Full names of all participants, countries, universities. </a:t>
            </a:r>
          </a:p>
          <a:p>
            <a:r>
              <a:rPr lang="en-US" dirty="0"/>
              <a:t>Team photo (welcome if available)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98832" y="3131516"/>
            <a:ext cx="55345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Roles and competencies of participants: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en-US" dirty="0"/>
              <a:t> • Software Development Engineer: [Name, Competencies]</a:t>
            </a:r>
          </a:p>
          <a:p>
            <a:r>
              <a:rPr lang="en-US" dirty="0"/>
              <a:t>• Regional Specialist/Linguist: [Name, Competencies]</a:t>
            </a:r>
          </a:p>
          <a:p>
            <a:r>
              <a:rPr lang="en-US" dirty="0"/>
              <a:t>• Economist/Marketer: [Name, Competencies]</a:t>
            </a:r>
          </a:p>
          <a:p>
            <a:r>
              <a:rPr lang="en-US" dirty="0"/>
              <a:t>• Research Supervisor (if any): [Name, Competencies]</a:t>
            </a:r>
            <a:endParaRPr lang="ru-RU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en-US" dirty="0"/>
              <a:t>Why is this team the right team for this project?</a:t>
            </a:r>
          </a:p>
          <a:p>
            <a:endParaRPr lang="en-US" dirty="0"/>
          </a:p>
          <a:p>
            <a:r>
              <a:rPr lang="en-US" i="1" dirty="0"/>
              <a:t>Experience, achievements, publications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54073" y="255537"/>
            <a:ext cx="853243" cy="64106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93902" y="920025"/>
            <a:ext cx="7315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Relevance of the study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2755" y="2231571"/>
            <a:ext cx="133279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Research Topic Analysis: Relevance, Prospects, and Core Issues: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• What problem exists in Russia/Africa?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Why is this important now?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Statistics, facts, data visualization (graphs, figures)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Photos of the region/problem (e.g., drought, power outages, traffic jams)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393902" y="920025"/>
            <a:ext cx="7315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Analysis of existing solutions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2755" y="1768642"/>
            <a:ext cx="131354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• Analysis of initial data and existing literature: key parameters, characteristics, and features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• What already exists globally/in Russia/in Africa to address this problem?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• Brief overview of 2-3 main competitors/analogues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22505" y="2982128"/>
            <a:ext cx="2382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Table</a:t>
            </a:r>
            <a:r>
              <a:rPr lang="ru-RU" i="1" dirty="0"/>
              <a:t> 1. </a:t>
            </a:r>
            <a:r>
              <a:rPr lang="en-US" i="1" dirty="0"/>
              <a:t>Template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7" name="Shape 3"/>
          <p:cNvSpPr/>
          <p:nvPr/>
        </p:nvSpPr>
        <p:spPr>
          <a:xfrm>
            <a:off x="793790" y="3406973"/>
            <a:ext cx="13042821" cy="3266837"/>
          </a:xfrm>
          <a:prstGeom prst="roundRect">
            <a:avLst>
              <a:gd name="adj" fmla="val 291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0" name="Shape 4"/>
          <p:cNvSpPr/>
          <p:nvPr/>
        </p:nvSpPr>
        <p:spPr>
          <a:xfrm>
            <a:off x="801410" y="341459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5"/>
          <p:cNvSpPr/>
          <p:nvPr/>
        </p:nvSpPr>
        <p:spPr>
          <a:xfrm>
            <a:off x="1028462" y="3558302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Parameter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4289108" y="3558302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are</a:t>
            </a:r>
            <a:endParaRPr lang="en-US" sz="1750" dirty="0"/>
          </a:p>
        </p:txBody>
      </p:sp>
      <p:sp>
        <p:nvSpPr>
          <p:cNvPr id="14" name="Text 7"/>
          <p:cNvSpPr/>
          <p:nvPr/>
        </p:nvSpPr>
        <p:spPr>
          <a:xfrm>
            <a:off x="7545943" y="3558302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Competitor 1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10802779" y="3558302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Competitor 2</a:t>
            </a:r>
            <a:endParaRPr lang="en-US" sz="1750" dirty="0"/>
          </a:p>
        </p:txBody>
      </p:sp>
      <p:sp>
        <p:nvSpPr>
          <p:cNvPr id="16" name="Shape 9"/>
          <p:cNvSpPr/>
          <p:nvPr/>
        </p:nvSpPr>
        <p:spPr>
          <a:xfrm>
            <a:off x="801410" y="406491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0"/>
          <p:cNvSpPr/>
          <p:nvPr/>
        </p:nvSpPr>
        <p:spPr>
          <a:xfrm>
            <a:off x="1028462" y="420862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Price</a:t>
            </a:r>
            <a:endParaRPr lang="en-US" sz="1750" dirty="0"/>
          </a:p>
        </p:txBody>
      </p:sp>
      <p:sp>
        <p:nvSpPr>
          <p:cNvPr id="18" name="Text 11"/>
          <p:cNvSpPr/>
          <p:nvPr/>
        </p:nvSpPr>
        <p:spPr>
          <a:xfrm>
            <a:off x="4289108" y="420862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1750" dirty="0"/>
          </a:p>
        </p:txBody>
      </p:sp>
      <p:sp>
        <p:nvSpPr>
          <p:cNvPr id="19" name="Text 12"/>
          <p:cNvSpPr/>
          <p:nvPr/>
        </p:nvSpPr>
        <p:spPr>
          <a:xfrm>
            <a:off x="7545943" y="420862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1750" dirty="0"/>
          </a:p>
        </p:txBody>
      </p:sp>
      <p:sp>
        <p:nvSpPr>
          <p:cNvPr id="20" name="Text 13"/>
          <p:cNvSpPr/>
          <p:nvPr/>
        </p:nvSpPr>
        <p:spPr>
          <a:xfrm>
            <a:off x="10802779" y="420862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1750" dirty="0"/>
          </a:p>
        </p:txBody>
      </p:sp>
      <p:sp>
        <p:nvSpPr>
          <p:cNvPr id="21" name="Shape 14"/>
          <p:cNvSpPr/>
          <p:nvPr/>
        </p:nvSpPr>
        <p:spPr>
          <a:xfrm>
            <a:off x="801410" y="4715232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5"/>
          <p:cNvSpPr/>
          <p:nvPr/>
        </p:nvSpPr>
        <p:spPr>
          <a:xfrm>
            <a:off x="1028462" y="485894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Efficiency</a:t>
            </a:r>
            <a:endParaRPr lang="en-US" sz="1750" dirty="0"/>
          </a:p>
        </p:txBody>
      </p:sp>
      <p:sp>
        <p:nvSpPr>
          <p:cNvPr id="23" name="Text 16"/>
          <p:cNvSpPr/>
          <p:nvPr/>
        </p:nvSpPr>
        <p:spPr>
          <a:xfrm>
            <a:off x="4289108" y="485894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1750" dirty="0"/>
          </a:p>
        </p:txBody>
      </p:sp>
      <p:sp>
        <p:nvSpPr>
          <p:cNvPr id="24" name="Text 17"/>
          <p:cNvSpPr/>
          <p:nvPr/>
        </p:nvSpPr>
        <p:spPr>
          <a:xfrm>
            <a:off x="7545943" y="4858941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1750" dirty="0"/>
          </a:p>
        </p:txBody>
      </p:sp>
      <p:sp>
        <p:nvSpPr>
          <p:cNvPr id="25" name="Text 18"/>
          <p:cNvSpPr/>
          <p:nvPr/>
        </p:nvSpPr>
        <p:spPr>
          <a:xfrm>
            <a:off x="10802779" y="4858941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1750" dirty="0"/>
          </a:p>
        </p:txBody>
      </p:sp>
      <p:sp>
        <p:nvSpPr>
          <p:cNvPr id="26" name="Shape 19"/>
          <p:cNvSpPr/>
          <p:nvPr/>
        </p:nvSpPr>
        <p:spPr>
          <a:xfrm>
            <a:off x="801410" y="5365552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7" name="Text 20"/>
          <p:cNvSpPr/>
          <p:nvPr/>
        </p:nvSpPr>
        <p:spPr>
          <a:xfrm>
            <a:off x="1028462" y="5509260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Reliability</a:t>
            </a:r>
            <a:endParaRPr lang="en-US" sz="1750" dirty="0"/>
          </a:p>
        </p:txBody>
      </p:sp>
      <p:sp>
        <p:nvSpPr>
          <p:cNvPr id="28" name="Text 21"/>
          <p:cNvSpPr/>
          <p:nvPr/>
        </p:nvSpPr>
        <p:spPr>
          <a:xfrm>
            <a:off x="4289108" y="5509260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1750" dirty="0"/>
          </a:p>
        </p:txBody>
      </p:sp>
      <p:sp>
        <p:nvSpPr>
          <p:cNvPr id="29" name="Text 22"/>
          <p:cNvSpPr/>
          <p:nvPr/>
        </p:nvSpPr>
        <p:spPr>
          <a:xfrm>
            <a:off x="7545943" y="5509260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1750" dirty="0"/>
          </a:p>
        </p:txBody>
      </p:sp>
      <p:sp>
        <p:nvSpPr>
          <p:cNvPr id="30" name="Text 23"/>
          <p:cNvSpPr/>
          <p:nvPr/>
        </p:nvSpPr>
        <p:spPr>
          <a:xfrm>
            <a:off x="10802779" y="5509260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1750" dirty="0"/>
          </a:p>
        </p:txBody>
      </p:sp>
      <p:sp>
        <p:nvSpPr>
          <p:cNvPr id="31" name="Shape 24"/>
          <p:cNvSpPr/>
          <p:nvPr/>
        </p:nvSpPr>
        <p:spPr>
          <a:xfrm>
            <a:off x="801410" y="601587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2" name="Text 25"/>
          <p:cNvSpPr/>
          <p:nvPr/>
        </p:nvSpPr>
        <p:spPr>
          <a:xfrm>
            <a:off x="1028462" y="6159579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Eco-friendliness</a:t>
            </a:r>
            <a:endParaRPr lang="en-US" sz="1750" dirty="0"/>
          </a:p>
        </p:txBody>
      </p:sp>
      <p:sp>
        <p:nvSpPr>
          <p:cNvPr id="33" name="Text 26"/>
          <p:cNvSpPr/>
          <p:nvPr/>
        </p:nvSpPr>
        <p:spPr>
          <a:xfrm>
            <a:off x="4289108" y="6159579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1750" dirty="0"/>
          </a:p>
        </p:txBody>
      </p:sp>
      <p:sp>
        <p:nvSpPr>
          <p:cNvPr id="34" name="Text 27"/>
          <p:cNvSpPr/>
          <p:nvPr/>
        </p:nvSpPr>
        <p:spPr>
          <a:xfrm>
            <a:off x="7545943" y="6159579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</a:t>
            </a:r>
            <a:endParaRPr lang="en-US" sz="1750" dirty="0"/>
          </a:p>
        </p:txBody>
      </p:sp>
      <p:sp>
        <p:nvSpPr>
          <p:cNvPr id="35" name="Text 28"/>
          <p:cNvSpPr/>
          <p:nvPr/>
        </p:nvSpPr>
        <p:spPr>
          <a:xfrm>
            <a:off x="10802779" y="6159579"/>
            <a:ext cx="27993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Low</a:t>
            </a:r>
            <a:endParaRPr lang="en-US" sz="1750" dirty="0"/>
          </a:p>
        </p:txBody>
      </p:sp>
      <p:sp>
        <p:nvSpPr>
          <p:cNvPr id="36" name="Text 29"/>
          <p:cNvSpPr/>
          <p:nvPr/>
        </p:nvSpPr>
        <p:spPr>
          <a:xfrm>
            <a:off x="801410" y="711041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 b="1" i="1" dirty="0">
                <a:solidFill>
                  <a:srgbClr val="C00000"/>
                </a:solidFill>
                <a:ea typeface="Inter" pitchFamily="34" charset="-122"/>
                <a:cs typeface="Inter" pitchFamily="34" charset="-120"/>
              </a:rPr>
              <a:t>Conclusion: </a:t>
            </a:r>
            <a:r>
              <a:rPr lang="en-US" sz="2000" i="1" dirty="0">
                <a:ea typeface="Inter" pitchFamily="34" charset="-122"/>
                <a:cs typeface="Inter" pitchFamily="34" charset="-120"/>
              </a:rPr>
              <a:t>Why is your project fundamentally better/cheaper/more effective?</a:t>
            </a:r>
            <a:endParaRPr lang="en-US" sz="2000" i="1" dirty="0"/>
          </a:p>
        </p:txBody>
      </p:sp>
      <p:pic>
        <p:nvPicPr>
          <p:cNvPr id="37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08" y="2328386"/>
            <a:ext cx="11904345" cy="51333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63996" y="6471405"/>
            <a:ext cx="3244366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Output result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2163996" y="5283110"/>
            <a:ext cx="3381463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 innovation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163996" y="4106819"/>
            <a:ext cx="2970736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US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Preprocessing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2163996" y="2918525"/>
            <a:ext cx="2970736" cy="37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00"/>
              </a:lnSpc>
            </a:pPr>
            <a:r>
              <a:rPr lang="en-GB" sz="2300" b="1" dirty="0">
                <a:solidFill>
                  <a:srgbClr val="FFFFFF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Initial data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484015" y="7584698"/>
            <a:ext cx="12003286" cy="245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00"/>
              </a:lnSpc>
            </a:pPr>
            <a:r>
              <a:rPr lang="en-US" b="1" i="1" dirty="0">
                <a:solidFill>
                  <a:srgbClr val="C00000"/>
                </a:solidFill>
                <a:ea typeface="Inter" pitchFamily="34" charset="-122"/>
                <a:cs typeface="Inter" pitchFamily="34" charset="-120"/>
              </a:rPr>
              <a:t>Important: </a:t>
            </a:r>
            <a:r>
              <a:rPr lang="en-US" i="1" dirty="0">
                <a:ea typeface="Inter" pitchFamily="34" charset="-122"/>
                <a:cs typeface="Inter" pitchFamily="34" charset="-120"/>
              </a:rPr>
              <a:t>Avoid complex formulas on this slide. The key is to make sure even a non-expert jury member understands the concept.</a:t>
            </a:r>
            <a:endParaRPr lang="en-US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93902" y="762000"/>
            <a:ext cx="7315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Solution Development/Concept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9019" y="1488903"/>
            <a:ext cx="7315200" cy="14296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•Justification of the novelty of the study 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•Description of the principle of operation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4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15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54073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93902" y="920025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Technical implementation</a:t>
            </a:r>
            <a:endParaRPr lang="ru-RU" sz="3600" b="1" dirty="0"/>
          </a:p>
        </p:txBody>
      </p:sp>
      <p:pic>
        <p:nvPicPr>
          <p:cNvPr id="8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7170" name="Picture 2" descr="D:\Users\u\Downloads\5276146746960582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190" y="1760622"/>
            <a:ext cx="5935578" cy="5935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605336" y="2237874"/>
            <a:ext cx="757874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solution your team proposes for implementation:</a:t>
            </a:r>
            <a:endParaRPr lang="ru-RU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• Technological measures to achieve the stated objectives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• Justification, calculations, characteristics, and indicators of the proposed option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• Drawings, diagrams, calculations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• Photos of the model, prototype, and laboratory tests (if any)</a:t>
            </a:r>
            <a:endParaRPr lang="ru-RU" sz="2200" dirty="0"/>
          </a:p>
        </p:txBody>
      </p:sp>
      <p:pic>
        <p:nvPicPr>
          <p:cNvPr id="9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60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09328" y="1976525"/>
            <a:ext cx="5569148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Sustainable Development Goals (SDGs)</a:t>
            </a:r>
            <a:endParaRPr lang="en-US" sz="2450" dirty="0"/>
          </a:p>
        </p:txBody>
      </p:sp>
      <p:sp>
        <p:nvSpPr>
          <p:cNvPr id="5" name="Text 2"/>
          <p:cNvSpPr/>
          <p:nvPr/>
        </p:nvSpPr>
        <p:spPr>
          <a:xfrm>
            <a:off x="609328" y="2502544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project complies with several UN SDGs, contributing to global progress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456765" y="3835604"/>
            <a:ext cx="383750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Environmental impact</a:t>
            </a:r>
            <a:endParaRPr lang="en-US" sz="2450" dirty="0"/>
          </a:p>
        </p:txBody>
      </p:sp>
      <p:sp>
        <p:nvSpPr>
          <p:cNvPr id="8" name="Text 4"/>
          <p:cNvSpPr/>
          <p:nvPr/>
        </p:nvSpPr>
        <p:spPr>
          <a:xfrm>
            <a:off x="7456765" y="4361623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Emission reduction, purification, resource recycling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7456765" y="5692741"/>
            <a:ext cx="3393400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Social impact</a:t>
            </a:r>
            <a:endParaRPr lang="en-US" sz="2450" dirty="0"/>
          </a:p>
        </p:txBody>
      </p:sp>
      <p:sp>
        <p:nvSpPr>
          <p:cNvPr id="11" name="Text 6"/>
          <p:cNvSpPr/>
          <p:nvPr/>
        </p:nvSpPr>
        <p:spPr>
          <a:xfrm>
            <a:off x="7456765" y="6218759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Creation of new jobs, improvement of the quality of life of the population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456884" y="1976526"/>
            <a:ext cx="39570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Economic effect</a:t>
            </a:r>
            <a:endParaRPr lang="en-US" sz="2450" dirty="0"/>
          </a:p>
        </p:txBody>
      </p:sp>
      <p:sp>
        <p:nvSpPr>
          <p:cNvPr id="14" name="Text 8"/>
          <p:cNvSpPr/>
          <p:nvPr/>
        </p:nvSpPr>
        <p:spPr>
          <a:xfrm>
            <a:off x="7456884" y="2502544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 of the solution for the local population, stimulating the economy</a:t>
            </a:r>
            <a:endParaRPr lang="en-US" sz="1750" dirty="0"/>
          </a:p>
        </p:txBody>
      </p:sp>
      <p:pic>
        <p:nvPicPr>
          <p:cNvPr id="4098" name="Picture 2" descr="D:\Users\u\Downloads\cur-1024x73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842" y="3000127"/>
            <a:ext cx="5737043" cy="412910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93902" y="920025"/>
            <a:ext cx="7315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Sustainable development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9328" y="7129230"/>
            <a:ext cx="7315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Visualization: </a:t>
            </a:r>
            <a:r>
              <a:rPr lang="en-GB" i="1" dirty="0"/>
              <a:t>UN SDG icons, effect diagrams</a:t>
            </a:r>
            <a:endParaRPr lang="ru-RU" i="1" dirty="0"/>
          </a:p>
        </p:txBody>
      </p:sp>
      <p:pic>
        <p:nvPicPr>
          <p:cNvPr id="17" name="Picture 2" descr="D:\Users\u\Downloads\2026-03-03_15-00-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3632" y="7696200"/>
            <a:ext cx="1809982" cy="533400"/>
          </a:xfrm>
          <a:prstGeom prst="rect">
            <a:avLst/>
          </a:prstGeom>
          <a:noFill/>
        </p:spPr>
      </p:pic>
      <p:pic>
        <p:nvPicPr>
          <p:cNvPr id="18" name="Picture 2" descr="D:\Users\u\Downloads\2026-03-04_09-24-1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54073" y="255537"/>
            <a:ext cx="853243" cy="641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733</Words>
  <Application>Microsoft Office PowerPoint</Application>
  <PresentationFormat>Произвольный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Inter</vt:lpstr>
      <vt:lpstr>Petrona Bold</vt:lpstr>
      <vt:lpstr>Petrona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51</cp:revision>
  <dcterms:created xsi:type="dcterms:W3CDTF">2026-03-03T09:37:36Z</dcterms:created>
  <dcterms:modified xsi:type="dcterms:W3CDTF">2026-03-18T10:57:35Z</dcterms:modified>
</cp:coreProperties>
</file>